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8" r:id="rId9"/>
    <p:sldId id="269" r:id="rId10"/>
    <p:sldId id="264" r:id="rId11"/>
    <p:sldId id="265" r:id="rId12"/>
    <p:sldId id="266" r:id="rId13"/>
    <p:sldId id="263" r:id="rId14"/>
    <p:sldId id="267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85"/>
    <p:restoredTop sz="94674"/>
  </p:normalViewPr>
  <p:slideViewPr>
    <p:cSldViewPr snapToGrid="0" snapToObjects="1">
      <p:cViewPr>
        <p:scale>
          <a:sx n="76" d="100"/>
          <a:sy n="76" d="100"/>
        </p:scale>
        <p:origin x="144" y="8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5B7240-8C2E-AF46-B50C-8FCFD864504F}" type="datetimeFigureOut">
              <a:rPr lang="en-US" smtClean="0"/>
              <a:t>12/15/17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14CCFE-452D-4B4F-B581-06289362CE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8672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0459B0-63A9-8240-B798-9D7DA9E2963E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784200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0459B0-63A9-8240-B798-9D7DA9E2963E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572735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FCBF7-3A84-A04E-8A67-E974243F8847}" type="datetimeFigureOut">
              <a:rPr lang="en-US" smtClean="0"/>
              <a:t>12/15/17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3EBDD-BEA3-174E-A2CA-75C6BA8E23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8977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FCBF7-3A84-A04E-8A67-E974243F8847}" type="datetimeFigureOut">
              <a:rPr lang="en-US" smtClean="0"/>
              <a:t>12/15/17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3EBDD-BEA3-174E-A2CA-75C6BA8E23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8505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FCBF7-3A84-A04E-8A67-E974243F8847}" type="datetimeFigureOut">
              <a:rPr lang="en-US" smtClean="0"/>
              <a:t>12/15/17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3EBDD-BEA3-174E-A2CA-75C6BA8E23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5412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FCBF7-3A84-A04E-8A67-E974243F8847}" type="datetimeFigureOut">
              <a:rPr lang="en-US" smtClean="0"/>
              <a:t>12/15/17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3EBDD-BEA3-174E-A2CA-75C6BA8E23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311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FCBF7-3A84-A04E-8A67-E974243F8847}" type="datetimeFigureOut">
              <a:rPr lang="en-US" smtClean="0"/>
              <a:t>12/15/17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3EBDD-BEA3-174E-A2CA-75C6BA8E23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162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FCBF7-3A84-A04E-8A67-E974243F8847}" type="datetimeFigureOut">
              <a:rPr lang="en-US" smtClean="0"/>
              <a:t>12/15/17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3EBDD-BEA3-174E-A2CA-75C6BA8E23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6176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FCBF7-3A84-A04E-8A67-E974243F8847}" type="datetimeFigureOut">
              <a:rPr lang="en-US" smtClean="0"/>
              <a:t>12/15/17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3EBDD-BEA3-174E-A2CA-75C6BA8E23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006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FCBF7-3A84-A04E-8A67-E974243F8847}" type="datetimeFigureOut">
              <a:rPr lang="en-US" smtClean="0"/>
              <a:t>12/15/17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3EBDD-BEA3-174E-A2CA-75C6BA8E23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2906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FCBF7-3A84-A04E-8A67-E974243F8847}" type="datetimeFigureOut">
              <a:rPr lang="en-US" smtClean="0"/>
              <a:t>12/15/17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3EBDD-BEA3-174E-A2CA-75C6BA8E23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2991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FCBF7-3A84-A04E-8A67-E974243F8847}" type="datetimeFigureOut">
              <a:rPr lang="en-US" smtClean="0"/>
              <a:t>12/15/17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3EBDD-BEA3-174E-A2CA-75C6BA8E23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617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FCBF7-3A84-A04E-8A67-E974243F8847}" type="datetimeFigureOut">
              <a:rPr lang="en-US" smtClean="0"/>
              <a:t>12/15/17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3EBDD-BEA3-174E-A2CA-75C6BA8E23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8681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8FCBF7-3A84-A04E-8A67-E974243F8847}" type="datetimeFigureOut">
              <a:rPr lang="en-US" smtClean="0"/>
              <a:t>12/15/17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53EBDD-BEA3-174E-A2CA-75C6BA8E23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7329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4" Type="http://schemas.openxmlformats.org/officeDocument/2006/relationships/image" Target="../media/image12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3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4" Type="http://schemas.openxmlformats.org/officeDocument/2006/relationships/image" Target="../media/image16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8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Progress report 20171215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02887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Ensemble </a:t>
            </a:r>
            <a:r>
              <a:rPr kumimoji="1" lang="en-US" altLang="ja-JP" dirty="0" err="1" smtClean="0"/>
              <a:t>Kalman</a:t>
            </a:r>
            <a:r>
              <a:rPr kumimoji="1" lang="en-US" altLang="ja-JP" dirty="0" smtClean="0"/>
              <a:t> Filter (PO</a:t>
            </a:r>
            <a:r>
              <a:rPr kumimoji="1" lang="ja-JP" altLang="en-US" dirty="0" smtClean="0"/>
              <a:t>法</a:t>
            </a:r>
            <a:r>
              <a:rPr kumimoji="1" lang="en-US" altLang="ja-JP" dirty="0" smtClean="0"/>
              <a:t>)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38200" y="4992235"/>
            <a:ext cx="10515600" cy="1580606"/>
          </a:xfrm>
        </p:spPr>
        <p:txBody>
          <a:bodyPr>
            <a:normAutofit fontScale="92500" lnSpcReduction="10000"/>
          </a:bodyPr>
          <a:lstStyle/>
          <a:p>
            <a:r>
              <a:rPr lang="ja-JP" altLang="en-US" dirty="0" smtClean="0"/>
              <a:t>全点観測</a:t>
            </a:r>
            <a:r>
              <a:rPr lang="en-US" altLang="ja-JP" dirty="0" smtClean="0"/>
              <a:t>(N=40)</a:t>
            </a:r>
            <a:r>
              <a:rPr lang="ja-JP" altLang="en-US" dirty="0" smtClean="0"/>
              <a:t>、アンサンブルメンバー</a:t>
            </a:r>
            <a:r>
              <a:rPr lang="en-US" altLang="ja-JP" b="1" dirty="0" smtClean="0"/>
              <a:t>m=200</a:t>
            </a:r>
            <a:r>
              <a:rPr lang="ja-JP" altLang="en-US" dirty="0" smtClean="0"/>
              <a:t>で実験。</a:t>
            </a:r>
            <a:endParaRPr lang="en-US" altLang="ja-JP" dirty="0" smtClean="0"/>
          </a:p>
          <a:p>
            <a:r>
              <a:rPr lang="en-US" altLang="ja-JP" dirty="0" smtClean="0"/>
              <a:t>RMSE=0.187</a:t>
            </a:r>
            <a:r>
              <a:rPr lang="ja-JP" altLang="en-US" dirty="0" smtClean="0"/>
              <a:t>と、真値に近い値に収束したが、アンサンブルメンバーの解析誤差共分散平均から計算した</a:t>
            </a:r>
            <a:r>
              <a:rPr lang="en-US" altLang="ja-JP" dirty="0" smtClean="0"/>
              <a:t>P</a:t>
            </a:r>
            <a:r>
              <a:rPr lang="ja-JP" altLang="en-US" dirty="0" smtClean="0"/>
              <a:t>が、初期に一度小さくなった後再び上昇して</a:t>
            </a:r>
            <a:r>
              <a:rPr lang="ja-JP" altLang="en-US" dirty="0" smtClean="0"/>
              <a:t>しまう。</a:t>
            </a:r>
            <a:endParaRPr lang="en-US" altLang="ja-JP" dirty="0" smtClean="0"/>
          </a:p>
        </p:txBody>
      </p:sp>
      <p:sp>
        <p:nvSpPr>
          <p:cNvPr id="6" name="正方形/長方形 5"/>
          <p:cNvSpPr/>
          <p:nvPr/>
        </p:nvSpPr>
        <p:spPr>
          <a:xfrm>
            <a:off x="9163608" y="4271927"/>
            <a:ext cx="15760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/>
              <a:t>RMSE=</a:t>
            </a:r>
            <a:r>
              <a:rPr lang="ja-JP" altLang="en-US" dirty="0" smtClean="0"/>
              <a:t>0.</a:t>
            </a:r>
            <a:r>
              <a:rPr lang="en-US" altLang="ja-JP" dirty="0" smtClean="0"/>
              <a:t>187</a:t>
            </a:r>
            <a:endParaRPr lang="ja-JP" altLang="en-US" dirty="0"/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1440" y="1533518"/>
            <a:ext cx="4045277" cy="2704427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1071" y="1894541"/>
            <a:ext cx="3488677" cy="2343404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9748" y="1928523"/>
            <a:ext cx="3347720" cy="2343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1069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048102" y="1825625"/>
            <a:ext cx="5305697" cy="4351338"/>
          </a:xfrm>
        </p:spPr>
        <p:txBody>
          <a:bodyPr/>
          <a:lstStyle/>
          <a:p>
            <a:r>
              <a:rPr lang="en-US" altLang="ja-JP" dirty="0" smtClean="0"/>
              <a:t>#Ensemble member</a:t>
            </a:r>
            <a:r>
              <a:rPr lang="ja-JP" altLang="en-US" dirty="0" smtClean="0"/>
              <a:t>が</a:t>
            </a:r>
            <a:r>
              <a:rPr lang="en-US" altLang="ja-JP" dirty="0" smtClean="0"/>
              <a:t>100-200</a:t>
            </a:r>
            <a:r>
              <a:rPr lang="ja-JP" altLang="en-US" dirty="0" smtClean="0"/>
              <a:t>を下回ると、期間の途中から同化しなくなり、最終的な</a:t>
            </a:r>
            <a:r>
              <a:rPr lang="en-US" altLang="ja-JP" dirty="0" smtClean="0"/>
              <a:t>RMSE</a:t>
            </a:r>
            <a:r>
              <a:rPr lang="ja-JP" altLang="en-US" dirty="0" smtClean="0"/>
              <a:t>は悪化。</a:t>
            </a:r>
            <a:endParaRPr lang="en-US" altLang="ja-JP" dirty="0" smtClean="0"/>
          </a:p>
          <a:p>
            <a:endParaRPr lang="en-US" altLang="ja-JP" dirty="0" smtClean="0"/>
          </a:p>
          <a:p>
            <a:r>
              <a:rPr kumimoji="1" lang="en-US" altLang="ja-JP" dirty="0" smtClean="0"/>
              <a:t>#Ensemble member=1000</a:t>
            </a:r>
            <a:r>
              <a:rPr kumimoji="1" lang="ja-JP" altLang="en-US" dirty="0" smtClean="0"/>
              <a:t>だと、</a:t>
            </a:r>
            <a:r>
              <a:rPr kumimoji="1" lang="en-US" altLang="ja-JP" dirty="0" smtClean="0"/>
              <a:t>KF</a:t>
            </a:r>
            <a:r>
              <a:rPr kumimoji="1" lang="ja-JP" altLang="en-US" dirty="0" smtClean="0"/>
              <a:t>とほぼ同等に推定精度が良いが、計算コストが逆に増えているので本末転倒</a:t>
            </a:r>
            <a:r>
              <a:rPr lang="ja-JP" altLang="en-US" dirty="0" smtClean="0"/>
              <a:t>。</a:t>
            </a:r>
            <a:endParaRPr kumimoji="1" lang="en-US" altLang="ja-JP" dirty="0" smtClean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312194"/>
            <a:ext cx="4826000" cy="3378200"/>
          </a:xfrm>
          <a:prstGeom prst="rect">
            <a:avLst/>
          </a:prstGeom>
        </p:spPr>
      </p:pic>
      <p:sp>
        <p:nvSpPr>
          <p:cNvPr id="5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#Ensemble Member</a:t>
            </a:r>
            <a:r>
              <a:rPr kumimoji="1" lang="ja-JP" altLang="en-US" dirty="0" smtClean="0"/>
              <a:t>と推定精度の関係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6896258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0983685" cy="1325563"/>
          </a:xfrm>
        </p:spPr>
        <p:txBody>
          <a:bodyPr>
            <a:normAutofit/>
          </a:bodyPr>
          <a:lstStyle/>
          <a:p>
            <a:r>
              <a:rPr kumimoji="1" lang="en-US" altLang="ja-JP" sz="4000" dirty="0" smtClean="0"/>
              <a:t>Ensemble Member</a:t>
            </a:r>
            <a:r>
              <a:rPr kumimoji="1" lang="ja-JP" altLang="en-US" sz="4000" dirty="0" smtClean="0"/>
              <a:t>が少ないとうまくいかない例</a:t>
            </a:r>
            <a:endParaRPr kumimoji="1" lang="ja-JP" altLang="en-US" sz="4000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49380" y="1839216"/>
            <a:ext cx="4157609" cy="2779525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4047" y="2028790"/>
            <a:ext cx="3867838" cy="2717664"/>
          </a:xfrm>
          <a:prstGeom prst="rect">
            <a:avLst/>
          </a:prstGeom>
        </p:spPr>
      </p:pic>
      <p:sp>
        <p:nvSpPr>
          <p:cNvPr id="8" name="正方形/長方形 7"/>
          <p:cNvSpPr/>
          <p:nvPr/>
        </p:nvSpPr>
        <p:spPr>
          <a:xfrm>
            <a:off x="10187797" y="4785643"/>
            <a:ext cx="14478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 smtClean="0"/>
              <a:t>RMSE</a:t>
            </a:r>
            <a:r>
              <a:rPr lang="en-US" altLang="ja-JP" dirty="0" smtClean="0"/>
              <a:t>=</a:t>
            </a:r>
            <a:r>
              <a:rPr lang="ja-JP" altLang="en-US" dirty="0" smtClean="0"/>
              <a:t>4.19</a:t>
            </a:r>
            <a:endParaRPr lang="ja-JP" altLang="en-US" dirty="0"/>
          </a:p>
        </p:txBody>
      </p:sp>
      <p:pic>
        <p:nvPicPr>
          <p:cNvPr id="9" name="図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8228" y="2038967"/>
            <a:ext cx="4030695" cy="2707487"/>
          </a:xfrm>
          <a:prstGeom prst="rect">
            <a:avLst/>
          </a:prstGeom>
        </p:spPr>
      </p:pic>
      <p:sp>
        <p:nvSpPr>
          <p:cNvPr id="10" name="コンテンツ プレースホルダー 9"/>
          <p:cNvSpPr>
            <a:spLocks noGrp="1"/>
          </p:cNvSpPr>
          <p:nvPr>
            <p:ph idx="1"/>
          </p:nvPr>
        </p:nvSpPr>
        <p:spPr>
          <a:xfrm>
            <a:off x="838200" y="5486399"/>
            <a:ext cx="10515600" cy="731521"/>
          </a:xfrm>
        </p:spPr>
        <p:txBody>
          <a:bodyPr>
            <a:normAutofit fontScale="85000" lnSpcReduction="20000"/>
          </a:bodyPr>
          <a:lstStyle/>
          <a:p>
            <a:r>
              <a:rPr lang="ja-JP" altLang="en-US" dirty="0" smtClean="0"/>
              <a:t>全点観測</a:t>
            </a:r>
            <a:r>
              <a:rPr lang="en-US" altLang="ja-JP" dirty="0" smtClean="0"/>
              <a:t>(N=40)</a:t>
            </a:r>
            <a:r>
              <a:rPr lang="ja-JP" altLang="en-US" dirty="0" smtClean="0"/>
              <a:t>、アンサンブルメンバー</a:t>
            </a:r>
            <a:r>
              <a:rPr lang="en-US" altLang="ja-JP" b="1" dirty="0" smtClean="0"/>
              <a:t>m=100</a:t>
            </a:r>
            <a:r>
              <a:rPr lang="ja-JP" altLang="en-US" dirty="0" smtClean="0"/>
              <a:t>で実験。</a:t>
            </a:r>
            <a:endParaRPr lang="en-US" altLang="ja-JP" dirty="0" smtClean="0"/>
          </a:p>
          <a:p>
            <a:r>
              <a:rPr lang="en-US" altLang="ja-JP" dirty="0" smtClean="0"/>
              <a:t>100</a:t>
            </a:r>
            <a:r>
              <a:rPr lang="ja-JP" altLang="en-US" dirty="0" smtClean="0"/>
              <a:t>日目以降誤差が上昇し、推定できなくなってしまう。</a:t>
            </a:r>
            <a:endParaRPr lang="en-US" altLang="ja-JP" dirty="0" smtClean="0"/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0084467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なぜ誤差分散が上昇してしまうのか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9305" y="1690688"/>
            <a:ext cx="6611760" cy="4958820"/>
          </a:xfrm>
        </p:spPr>
      </p:pic>
    </p:spTree>
    <p:extLst>
      <p:ext uri="{BB962C8B-B14F-4D97-AF65-F5344CB8AC3E}">
        <p14:creationId xmlns:p14="http://schemas.microsoft.com/office/powerpoint/2010/main" val="20665290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0696303" cy="1325563"/>
          </a:xfrm>
        </p:spPr>
        <p:txBody>
          <a:bodyPr/>
          <a:lstStyle/>
          <a:p>
            <a:r>
              <a:rPr lang="en-US" altLang="ja-JP" dirty="0" smtClean="0"/>
              <a:t>3D-Var, KF, </a:t>
            </a:r>
            <a:r>
              <a:rPr lang="en-US" altLang="ja-JP" dirty="0" err="1" smtClean="0"/>
              <a:t>EnKF</a:t>
            </a:r>
            <a:r>
              <a:rPr lang="ja-JP" altLang="en-US" dirty="0" smtClean="0"/>
              <a:t>の観測数による精度比較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995850" y="1825625"/>
            <a:ext cx="5357949" cy="4351338"/>
          </a:xfrm>
        </p:spPr>
        <p:txBody>
          <a:bodyPr>
            <a:normAutofit/>
          </a:bodyPr>
          <a:lstStyle/>
          <a:p>
            <a:r>
              <a:rPr kumimoji="1" lang="en-US" altLang="ja-JP" sz="2400" dirty="0" smtClean="0"/>
              <a:t>3D-Var</a:t>
            </a:r>
            <a:r>
              <a:rPr kumimoji="1" lang="ja-JP" altLang="en-US" sz="2400" dirty="0" smtClean="0"/>
              <a:t>は、固定した</a:t>
            </a:r>
            <a:r>
              <a:rPr kumimoji="1" lang="en-US" altLang="ja-JP" sz="2400" dirty="0" smtClean="0"/>
              <a:t>B</a:t>
            </a:r>
            <a:r>
              <a:rPr kumimoji="1" lang="ja-JP" altLang="en-US" sz="2400" dirty="0" smtClean="0"/>
              <a:t>を用いているため観測点が多い場合は他の</a:t>
            </a:r>
            <a:r>
              <a:rPr lang="ja-JP" altLang="en-US" sz="2400" dirty="0" smtClean="0"/>
              <a:t>手法の方が高精度だが、観測点が少なくても安定している。</a:t>
            </a:r>
            <a:endParaRPr lang="en-US" altLang="ja-JP" sz="2400" dirty="0" smtClean="0"/>
          </a:p>
          <a:p>
            <a:r>
              <a:rPr kumimoji="1" lang="en-US" altLang="ja-JP" sz="2400" dirty="0" smtClean="0"/>
              <a:t>KF</a:t>
            </a:r>
            <a:r>
              <a:rPr kumimoji="1" lang="ja-JP" altLang="en-US" sz="2400" dirty="0" smtClean="0"/>
              <a:t>は高精度だが、観測点が減ると不安定</a:t>
            </a:r>
            <a:endParaRPr kumimoji="1" lang="en-US" altLang="ja-JP" sz="2400" dirty="0" smtClean="0"/>
          </a:p>
          <a:p>
            <a:r>
              <a:rPr lang="en-US" altLang="ja-JP" sz="2400" dirty="0" err="1" smtClean="0"/>
              <a:t>EnKF</a:t>
            </a:r>
            <a:r>
              <a:rPr lang="ja-JP" altLang="en-US" sz="2400" dirty="0" smtClean="0"/>
              <a:t>では、</a:t>
            </a:r>
            <a:r>
              <a:rPr lang="en-US" altLang="ja-JP" sz="2400" dirty="0" smtClean="0"/>
              <a:t>#Ensemble member m=1000</a:t>
            </a:r>
            <a:r>
              <a:rPr lang="ja-JP" altLang="en-US" sz="2400" dirty="0" smtClean="0"/>
              <a:t>で行なったため</a:t>
            </a:r>
            <a:r>
              <a:rPr lang="en-US" altLang="ja-JP" sz="2400" dirty="0" smtClean="0"/>
              <a:t>KF</a:t>
            </a:r>
            <a:r>
              <a:rPr lang="ja-JP" altLang="en-US" sz="2400" dirty="0" smtClean="0"/>
              <a:t>と同等に高精度（但し、</a:t>
            </a:r>
            <a:r>
              <a:rPr lang="en-US" altLang="ja-JP" sz="2400" dirty="0" smtClean="0"/>
              <a:t>KF</a:t>
            </a:r>
            <a:r>
              <a:rPr lang="ja-JP" altLang="en-US" sz="2400" dirty="0" smtClean="0"/>
              <a:t>よりも実行時間がかかっている。）</a:t>
            </a:r>
            <a:endParaRPr kumimoji="1" lang="ja-JP" altLang="en-US" sz="2400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1825625"/>
            <a:ext cx="4826000" cy="337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9573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データ同化手法の実装と比較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Kalman</a:t>
            </a:r>
            <a:r>
              <a:rPr lang="en-US" dirty="0" smtClean="0"/>
              <a:t> Filter</a:t>
            </a:r>
          </a:p>
          <a:p>
            <a:r>
              <a:rPr lang="en-US" dirty="0" smtClean="0"/>
              <a:t>3D-Var</a:t>
            </a:r>
          </a:p>
          <a:p>
            <a:r>
              <a:rPr lang="en-US" dirty="0" smtClean="0"/>
              <a:t>Ensemble </a:t>
            </a:r>
            <a:r>
              <a:rPr lang="en-US" dirty="0" err="1" smtClean="0"/>
              <a:t>Kalman</a:t>
            </a:r>
            <a:r>
              <a:rPr lang="en-US" dirty="0" smtClean="0"/>
              <a:t> Filter</a:t>
            </a:r>
          </a:p>
          <a:p>
            <a:r>
              <a:rPr lang="en-US" dirty="0" smtClean="0"/>
              <a:t>4D-Var</a:t>
            </a:r>
          </a:p>
        </p:txBody>
      </p:sp>
    </p:spTree>
    <p:extLst>
      <p:ext uri="{BB962C8B-B14F-4D97-AF65-F5344CB8AC3E}">
        <p14:creationId xmlns:p14="http://schemas.microsoft.com/office/powerpoint/2010/main" val="9901845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Kalman</a:t>
            </a:r>
            <a:r>
              <a:rPr lang="en-US" dirty="0" smtClean="0"/>
              <a:t> Filter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882" y="1690688"/>
            <a:ext cx="5801784" cy="4351338"/>
          </a:xfrm>
        </p:spPr>
      </p:pic>
      <p:sp>
        <p:nvSpPr>
          <p:cNvPr id="5" name="テキスト ボックス 7"/>
          <p:cNvSpPr txBox="1"/>
          <p:nvPr/>
        </p:nvSpPr>
        <p:spPr>
          <a:xfrm>
            <a:off x="3025774" y="2943027"/>
            <a:ext cx="85561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 smtClean="0"/>
              <a:t>予報誤差共分散は、この式のまま時間発展させると、徐々に小さくなって</a:t>
            </a:r>
            <a:r>
              <a:rPr lang="en-US" altLang="ja-JP" dirty="0" err="1" smtClean="0"/>
              <a:t>Kalman</a:t>
            </a:r>
            <a:r>
              <a:rPr lang="en-US" altLang="ja-JP" dirty="0" smtClean="0"/>
              <a:t> Gain = 0</a:t>
            </a:r>
            <a:r>
              <a:rPr lang="ja-JP" altLang="en-US" dirty="0" smtClean="0"/>
              <a:t>に収束してしまう。</a:t>
            </a:r>
            <a:r>
              <a:rPr lang="en-US" altLang="ja-JP" dirty="0" smtClean="0"/>
              <a:t>(</a:t>
            </a:r>
            <a:r>
              <a:rPr lang="ja-JP" altLang="en-US" dirty="0" smtClean="0"/>
              <a:t>非線形モデルをヤコビアンで近似している等の理由による。</a:t>
            </a:r>
            <a:r>
              <a:rPr lang="en-US" altLang="ja-JP" dirty="0" smtClean="0"/>
              <a:t>)</a:t>
            </a:r>
            <a:r>
              <a:rPr lang="ja-JP" altLang="en-US" dirty="0" smtClean="0"/>
              <a:t> インフレーションが必要。</a:t>
            </a:r>
            <a:endParaRPr lang="en-US" altLang="ja-JP" dirty="0" smtClean="0"/>
          </a:p>
        </p:txBody>
      </p:sp>
      <p:sp>
        <p:nvSpPr>
          <p:cNvPr id="6" name="Rectangle 5"/>
          <p:cNvSpPr/>
          <p:nvPr/>
        </p:nvSpPr>
        <p:spPr>
          <a:xfrm>
            <a:off x="710422" y="6190735"/>
            <a:ext cx="61314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http://data-</a:t>
            </a:r>
            <a:r>
              <a:rPr lang="en-US" dirty="0" err="1" smtClean="0"/>
              <a:t>assimilation.riken.jp</a:t>
            </a:r>
            <a:r>
              <a:rPr lang="en-US" dirty="0" smtClean="0"/>
              <a:t>/~</a:t>
            </a:r>
            <a:r>
              <a:rPr lang="en-US" dirty="0" err="1" smtClean="0"/>
              <a:t>miyoshi</a:t>
            </a:r>
            <a:r>
              <a:rPr lang="en-US" dirty="0" smtClean="0"/>
              <a:t>/class/201704/</a:t>
            </a:r>
            <a:r>
              <a:rPr lang="en-US" dirty="0" err="1" smtClean="0"/>
              <a:t>kyoto</a:t>
            </a:r>
            <a:r>
              <a:rPr lang="en-US" dirty="0" smtClean="0"/>
              <a:t>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44767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 smtClean="0"/>
              <a:t>Kalman</a:t>
            </a:r>
            <a:r>
              <a:rPr kumimoji="1" lang="en-US" altLang="ja-JP" dirty="0" smtClean="0"/>
              <a:t> </a:t>
            </a:r>
            <a:r>
              <a:rPr kumimoji="1" lang="en-US" altLang="ja-JP" dirty="0" smtClean="0"/>
              <a:t>Filter</a:t>
            </a:r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899" y="1597565"/>
            <a:ext cx="4521200" cy="3022600"/>
          </a:xfrm>
          <a:prstGeom prst="rect">
            <a:avLst/>
          </a:prstGeom>
        </p:spPr>
      </p:pic>
      <p:sp>
        <p:nvSpPr>
          <p:cNvPr id="6" name="正方形/長方形 5"/>
          <p:cNvSpPr/>
          <p:nvPr/>
        </p:nvSpPr>
        <p:spPr>
          <a:xfrm>
            <a:off x="9042372" y="5255980"/>
            <a:ext cx="16065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 smtClean="0"/>
              <a:t>RMSE:  0.20</a:t>
            </a:r>
            <a:r>
              <a:rPr lang="en-US" altLang="ja-JP" dirty="0"/>
              <a:t>2</a:t>
            </a:r>
            <a:endParaRPr lang="ja-JP" altLang="en-US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1171899" y="5913319"/>
            <a:ext cx="85561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 smtClean="0"/>
              <a:t>5</a:t>
            </a:r>
            <a:r>
              <a:rPr lang="ja-JP" altLang="en-US" dirty="0" smtClean="0"/>
              <a:t>日程度でほぼ真値に近い値を推定するようになる。</a:t>
            </a:r>
            <a:endParaRPr lang="en-US" altLang="ja-JP" dirty="0" smtClean="0"/>
          </a:p>
          <a:p>
            <a:r>
              <a:rPr lang="ja-JP" altLang="en-US" dirty="0" smtClean="0"/>
              <a:t>最終的には</a:t>
            </a:r>
            <a:r>
              <a:rPr lang="en-US" altLang="ja-JP" dirty="0" smtClean="0"/>
              <a:t>RMSE</a:t>
            </a:r>
            <a:r>
              <a:rPr lang="ja-JP" altLang="en-US" dirty="0" smtClean="0"/>
              <a:t>が</a:t>
            </a:r>
            <a:r>
              <a:rPr lang="en-US" altLang="ja-JP" dirty="0" smtClean="0"/>
              <a:t>0.20</a:t>
            </a:r>
            <a:r>
              <a:rPr lang="ja-JP" altLang="en-US" dirty="0" smtClean="0"/>
              <a:t>程度に収束することが確認できた</a:t>
            </a:r>
            <a:r>
              <a:rPr lang="ja-JP" altLang="en-US" dirty="0" smtClean="0"/>
              <a:t>。</a:t>
            </a:r>
            <a:endParaRPr lang="en-US" altLang="ja-JP" dirty="0" smtClean="0"/>
          </a:p>
        </p:txBody>
      </p:sp>
      <p:pic>
        <p:nvPicPr>
          <p:cNvPr id="11" name="図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8888" y="154925"/>
            <a:ext cx="3789725" cy="2584787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3747" y="2671193"/>
            <a:ext cx="3780008" cy="2584787"/>
          </a:xfrm>
          <a:prstGeom prst="rect">
            <a:avLst/>
          </a:prstGeom>
        </p:spPr>
      </p:pic>
      <p:sp>
        <p:nvSpPr>
          <p:cNvPr id="9" name="テキスト ボックス 7"/>
          <p:cNvSpPr txBox="1"/>
          <p:nvPr/>
        </p:nvSpPr>
        <p:spPr>
          <a:xfrm>
            <a:off x="1171899" y="5324499"/>
            <a:ext cx="8556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 smtClean="0"/>
              <a:t>予報誤差共分散は、毎回</a:t>
            </a:r>
            <a:r>
              <a:rPr lang="en-US" altLang="ja-JP" dirty="0" smtClean="0"/>
              <a:t>1.013</a:t>
            </a:r>
            <a:r>
              <a:rPr lang="ja-JP" altLang="en-US" dirty="0" smtClean="0"/>
              <a:t>倍にインフレーション</a:t>
            </a:r>
            <a:endParaRPr lang="en-US" altLang="ja-JP" dirty="0" smtClean="0"/>
          </a:p>
        </p:txBody>
      </p:sp>
    </p:spTree>
    <p:extLst>
      <p:ext uri="{BB962C8B-B14F-4D97-AF65-F5344CB8AC3E}">
        <p14:creationId xmlns:p14="http://schemas.microsoft.com/office/powerpoint/2010/main" val="13786221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3D-Var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108" y="1825625"/>
            <a:ext cx="5801784" cy="4351338"/>
          </a:xfrm>
        </p:spPr>
      </p:pic>
      <p:sp>
        <p:nvSpPr>
          <p:cNvPr id="5" name="TextBox 4"/>
          <p:cNvSpPr txBox="1"/>
          <p:nvPr/>
        </p:nvSpPr>
        <p:spPr>
          <a:xfrm>
            <a:off x="5773784" y="3317966"/>
            <a:ext cx="3526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KF</a:t>
            </a:r>
            <a:r>
              <a:rPr lang="ja-JP" altLang="en-US" dirty="0" smtClean="0"/>
              <a:t>で、</a:t>
            </a:r>
            <a:r>
              <a:rPr lang="en-US" dirty="0" smtClean="0"/>
              <a:t>P = B</a:t>
            </a:r>
            <a:r>
              <a:rPr lang="ja-JP" altLang="en-US" dirty="0" smtClean="0"/>
              <a:t>に固定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56867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266" y="365125"/>
            <a:ext cx="9144000" cy="685800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9301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108" y="1825625"/>
            <a:ext cx="5801784" cy="4351338"/>
          </a:xfr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Ensemble KF (Perturbed Observation)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29929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Difference between KF and </a:t>
            </a:r>
            <a:r>
              <a:rPr lang="en-US" dirty="0" err="1" smtClean="0"/>
              <a:t>EnKF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4440" y="1521355"/>
            <a:ext cx="6880226" cy="5160170"/>
          </a:xfrm>
        </p:spPr>
      </p:pic>
    </p:spTree>
    <p:extLst>
      <p:ext uri="{BB962C8B-B14F-4D97-AF65-F5344CB8AC3E}">
        <p14:creationId xmlns:p14="http://schemas.microsoft.com/office/powerpoint/2010/main" val="17454597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215" y="233892"/>
            <a:ext cx="8968317" cy="6726238"/>
          </a:xfrm>
        </p:spPr>
      </p:pic>
    </p:spTree>
    <p:extLst>
      <p:ext uri="{BB962C8B-B14F-4D97-AF65-F5344CB8AC3E}">
        <p14:creationId xmlns:p14="http://schemas.microsoft.com/office/powerpoint/2010/main" val="19693928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</TotalTime>
  <Words>378</Words>
  <Application>Microsoft Macintosh PowerPoint</Application>
  <PresentationFormat>Widescreen</PresentationFormat>
  <Paragraphs>37</Paragraphs>
  <Slides>14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Calibri</vt:lpstr>
      <vt:lpstr>Calibri Light</vt:lpstr>
      <vt:lpstr>Yu Gothic</vt:lpstr>
      <vt:lpstr>Yu Gothic Light</vt:lpstr>
      <vt:lpstr>Arial</vt:lpstr>
      <vt:lpstr>Office Theme</vt:lpstr>
      <vt:lpstr>Progress report 20171215</vt:lpstr>
      <vt:lpstr>データ同化手法の実装と比較</vt:lpstr>
      <vt:lpstr>Kalman Filter</vt:lpstr>
      <vt:lpstr>Kalman Filter</vt:lpstr>
      <vt:lpstr>3D-Var</vt:lpstr>
      <vt:lpstr>PowerPoint Presentation</vt:lpstr>
      <vt:lpstr> Ensemble KF (Perturbed Observation)</vt:lpstr>
      <vt:lpstr>Difference between KF and EnKF</vt:lpstr>
      <vt:lpstr>PowerPoint Presentation</vt:lpstr>
      <vt:lpstr>Ensemble Kalman Filter (PO法)</vt:lpstr>
      <vt:lpstr>#Ensemble Memberと推定精度の関係</vt:lpstr>
      <vt:lpstr>Ensemble Memberが少ないとうまくいかない例</vt:lpstr>
      <vt:lpstr>なぜ誤差分散が上昇してしまうのか</vt:lpstr>
      <vt:lpstr>3D-Var, KF, EnKFの観測数による精度比較</vt:lpstr>
    </vt:vector>
  </TitlesOfParts>
  <Company/>
  <LinksUpToDate>false</LinksUpToDate>
  <SharedDoc>false</SharedDoc>
  <HyperlinksChanged>false</HyperlinksChanged>
  <AppVersion>15.0041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Progress report 20171215</dc:title>
  <dc:creator>今田　雄太郎</dc:creator>
  <cp:lastModifiedBy>今田　雄太郎</cp:lastModifiedBy>
  <cp:revision>8</cp:revision>
  <dcterms:created xsi:type="dcterms:W3CDTF">2017-12-15T03:41:39Z</dcterms:created>
  <dcterms:modified xsi:type="dcterms:W3CDTF">2017-12-15T05:14:54Z</dcterms:modified>
</cp:coreProperties>
</file>